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2" r:id="rId5"/>
    <p:sldMasterId id="2147493708" r:id="rId6"/>
    <p:sldMasterId id="2147493723" r:id="rId7"/>
    <p:sldMasterId id="2147493734" r:id="rId8"/>
    <p:sldMasterId id="2147493747" r:id="rId9"/>
    <p:sldMasterId id="2147493756" r:id="rId10"/>
  </p:sldMasterIdLst>
  <p:notesMasterIdLst>
    <p:notesMasterId r:id="rId106"/>
  </p:notesMasterIdLst>
  <p:handoutMasterIdLst>
    <p:handoutMasterId r:id="rId107"/>
  </p:handoutMasterIdLst>
  <p:sldIdLst>
    <p:sldId id="854" r:id="rId11"/>
    <p:sldId id="1047" r:id="rId12"/>
    <p:sldId id="2142532297" r:id="rId13"/>
    <p:sldId id="2142532298" r:id="rId14"/>
    <p:sldId id="1078" r:id="rId15"/>
    <p:sldId id="1099" r:id="rId16"/>
    <p:sldId id="2142532307" r:id="rId17"/>
    <p:sldId id="433" r:id="rId18"/>
    <p:sldId id="434" r:id="rId19"/>
    <p:sldId id="435" r:id="rId20"/>
    <p:sldId id="436" r:id="rId21"/>
    <p:sldId id="426" r:id="rId22"/>
    <p:sldId id="1208" r:id="rId23"/>
    <p:sldId id="2142532320" r:id="rId24"/>
    <p:sldId id="2142532326" r:id="rId25"/>
    <p:sldId id="2142532327" r:id="rId26"/>
    <p:sldId id="1119" r:id="rId27"/>
    <p:sldId id="1108" r:id="rId28"/>
    <p:sldId id="402" r:id="rId29"/>
    <p:sldId id="1174" r:id="rId30"/>
    <p:sldId id="1175" r:id="rId31"/>
    <p:sldId id="1176" r:id="rId32"/>
    <p:sldId id="1110" r:id="rId33"/>
    <p:sldId id="1132" r:id="rId34"/>
    <p:sldId id="1133" r:id="rId35"/>
    <p:sldId id="462" r:id="rId36"/>
    <p:sldId id="464" r:id="rId37"/>
    <p:sldId id="465" r:id="rId38"/>
    <p:sldId id="466" r:id="rId39"/>
    <p:sldId id="467" r:id="rId40"/>
    <p:sldId id="468" r:id="rId41"/>
    <p:sldId id="469" r:id="rId42"/>
    <p:sldId id="393" r:id="rId43"/>
    <p:sldId id="394" r:id="rId44"/>
    <p:sldId id="2142532324" r:id="rId45"/>
    <p:sldId id="2142532325" r:id="rId46"/>
    <p:sldId id="1141" r:id="rId47"/>
    <p:sldId id="1145" r:id="rId48"/>
    <p:sldId id="1137" r:id="rId49"/>
    <p:sldId id="1142" r:id="rId50"/>
    <p:sldId id="1143" r:id="rId51"/>
    <p:sldId id="422" r:id="rId52"/>
    <p:sldId id="423" r:id="rId53"/>
    <p:sldId id="1144" r:id="rId54"/>
    <p:sldId id="482" r:id="rId55"/>
    <p:sldId id="1139" r:id="rId56"/>
    <p:sldId id="1149" r:id="rId57"/>
    <p:sldId id="257" r:id="rId58"/>
    <p:sldId id="261" r:id="rId59"/>
    <p:sldId id="478" r:id="rId60"/>
    <p:sldId id="480" r:id="rId61"/>
    <p:sldId id="262" r:id="rId62"/>
    <p:sldId id="486" r:id="rId63"/>
    <p:sldId id="487" r:id="rId64"/>
    <p:sldId id="499" r:id="rId65"/>
    <p:sldId id="398" r:id="rId66"/>
    <p:sldId id="1140" r:id="rId67"/>
    <p:sldId id="1146" r:id="rId68"/>
    <p:sldId id="491" r:id="rId69"/>
    <p:sldId id="264" r:id="rId70"/>
    <p:sldId id="322" r:id="rId71"/>
    <p:sldId id="266" r:id="rId72"/>
    <p:sldId id="415" r:id="rId73"/>
    <p:sldId id="323" r:id="rId74"/>
    <p:sldId id="548" r:id="rId75"/>
    <p:sldId id="498" r:id="rId76"/>
    <p:sldId id="494" r:id="rId77"/>
    <p:sldId id="496" r:id="rId78"/>
    <p:sldId id="500" r:id="rId79"/>
    <p:sldId id="497" r:id="rId80"/>
    <p:sldId id="501" r:id="rId81"/>
    <p:sldId id="1153" r:id="rId82"/>
    <p:sldId id="1170" r:id="rId83"/>
    <p:sldId id="657" r:id="rId84"/>
    <p:sldId id="658" r:id="rId85"/>
    <p:sldId id="1169" r:id="rId86"/>
    <p:sldId id="659" r:id="rId87"/>
    <p:sldId id="660" r:id="rId88"/>
    <p:sldId id="258" r:id="rId89"/>
    <p:sldId id="1152" r:id="rId90"/>
    <p:sldId id="1156" r:id="rId91"/>
    <p:sldId id="1171" r:id="rId92"/>
    <p:sldId id="1173" r:id="rId93"/>
    <p:sldId id="1172" r:id="rId94"/>
    <p:sldId id="2142532328" r:id="rId95"/>
    <p:sldId id="1186" r:id="rId96"/>
    <p:sldId id="1187" r:id="rId97"/>
    <p:sldId id="1188" r:id="rId98"/>
    <p:sldId id="1189" r:id="rId99"/>
    <p:sldId id="1190" r:id="rId100"/>
    <p:sldId id="1191" r:id="rId101"/>
    <p:sldId id="1193" r:id="rId102"/>
    <p:sldId id="1194" r:id="rId103"/>
    <p:sldId id="1195" r:id="rId104"/>
    <p:sldId id="1196" r:id="rId10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34"/>
    <p:restoredTop sz="96793"/>
  </p:normalViewPr>
  <p:slideViewPr>
    <p:cSldViewPr snapToObjects="1">
      <p:cViewPr varScale="1">
        <p:scale>
          <a:sx n="179" d="100"/>
          <a:sy n="179" d="100"/>
        </p:scale>
        <p:origin x="504" y="16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07" Type="http://schemas.openxmlformats.org/officeDocument/2006/relationships/handoutMaster" Target="handoutMasters/handoutMaster1.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presProps" Target="presProps.xml"/><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viewProps" Target="viewProps.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theme" Target="theme/theme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11/2/23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11/2/23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8781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535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44684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8719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37</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0127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404813" y="696913"/>
            <a:ext cx="6188075"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7426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404813" y="696913"/>
            <a:ext cx="6188075"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5751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03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0664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71531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764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extLst>
      <p:ext uri="{BB962C8B-B14F-4D97-AF65-F5344CB8AC3E}">
        <p14:creationId xmlns:p14="http://schemas.microsoft.com/office/powerpoint/2010/main" val="1925882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77527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16DE627-E9A0-44A0-8058-E175A1E3A18A}"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83327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2943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797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125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1790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5093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517681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623114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387955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17850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540745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8249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263119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996752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7450738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0994769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4784256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9187343"/>
      </p:ext>
    </p:extLst>
  </p:cSld>
  <p:clrMapOvr>
    <a:masterClrMapping/>
  </p:clrMapOvr>
  <p:transition spd="med">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744873473"/>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03398445"/>
      </p:ext>
    </p:extLst>
  </p:cSld>
  <p:clrMapOvr>
    <a:masterClrMapping/>
  </p:clrMapOvr>
  <p:transition spd="med">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96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01341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2994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064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107333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184604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8542860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801859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2468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695209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992231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17668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4166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7255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9198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11/2/23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006742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11/2/23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2769080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267980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3292700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1076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46514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3512158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13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1269093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232160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1059829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275937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26342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9374351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073941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9614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11/2/23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3084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2.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7.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8: ER, Relational, SQL Final; Module II; NoSQL</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7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274453"/>
      </p:ext>
    </p:extLst>
  </p:cSld>
  <p:clrMap bg1="lt1" tx1="dk1" bg2="lt2" tx2="dk2" accent1="accent1" accent2="accent2" accent3="accent3" accent4="accent4" accent5="accent5" accent6="accent6" hlink="hlink" folHlink="folHlink"/>
  <p:sldLayoutIdLst>
    <p:sldLayoutId id="2147493709" r:id="rId1"/>
    <p:sldLayoutId id="2147493710" r:id="rId2"/>
    <p:sldLayoutId id="2147493711" r:id="rId3"/>
    <p:sldLayoutId id="2147493712" r:id="rId4"/>
    <p:sldLayoutId id="2147493713" r:id="rId5"/>
    <p:sldLayoutId id="2147493714" r:id="rId6"/>
    <p:sldLayoutId id="2147493715" r:id="rId7"/>
    <p:sldLayoutId id="2147493716" r:id="rId8"/>
    <p:sldLayoutId id="2147493717" r:id="rId9"/>
    <p:sldLayoutId id="2147493718" r:id="rId10"/>
    <p:sldLayoutId id="2147493719" r:id="rId11"/>
    <p:sldLayoutId id="2147493720" r:id="rId12"/>
    <p:sldLayoutId id="2147493721"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33" r:id="rId10"/>
    <p:sldLayoutId id="2147493769" r:id="rId11"/>
    <p:sldLayoutId id="2147493770" r:id="rId12"/>
    <p:sldLayoutId id="2147493771"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8611189"/>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108567642"/>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61720"/>
      </p:ext>
    </p:extLst>
  </p:cSld>
  <p:clrMap bg1="lt1" tx1="dk1" bg2="lt2" tx2="dk2" accent1="accent1" accent2="accent2" accent3="accent3" accent4="accent4" accent5="accent5" accent6="accent6" hlink="hlink" folHlink="folHlink"/>
  <p:sldLayoutIdLst>
    <p:sldLayoutId id="2147493757" r:id="rId1"/>
    <p:sldLayoutId id="2147493758" r:id="rId2"/>
    <p:sldLayoutId id="2147493759" r:id="rId3"/>
    <p:sldLayoutId id="2147493760" r:id="rId4"/>
    <p:sldLayoutId id="2147493761" r:id="rId5"/>
    <p:sldLayoutId id="2147493762" r:id="rId6"/>
    <p:sldLayoutId id="2147493763" r:id="rId7"/>
    <p:sldLayoutId id="2147493764" r:id="rId8"/>
    <p:sldLayoutId id="2147493765" r:id="rId9"/>
    <p:sldLayoutId id="2147493766" r:id="rId10"/>
    <p:sldLayoutId id="2147493767" r:id="rId11"/>
    <p:sldLayoutId id="2147493768"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59.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xml"/><Relationship Id="rId4" Type="http://schemas.openxmlformats.org/officeDocument/2006/relationships/image" Target="../media/image32.tiff"/></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8:</a:t>
            </a:r>
            <a:br>
              <a:rPr lang="en-US" altLang="en-US" sz="2400" i="1" dirty="0"/>
            </a:br>
            <a:r>
              <a:rPr lang="en-US" altLang="en-US" sz="2400" i="1" dirty="0"/>
              <a:t>Finishing ER, Relational, SQL</a:t>
            </a:r>
            <a:br>
              <a:rPr lang="en-US" altLang="en-US" sz="2400" i="1" dirty="0"/>
            </a:br>
            <a:r>
              <a:rPr lang="en-US" altLang="en-US" sz="2400" i="1" dirty="0"/>
              <a:t>Starting Module II and NoSQL</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768902C-C69A-DDB9-D18B-D4A3560C7B5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419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3" name="TextBox 9">
            <a:extLst>
              <a:ext uri="{FF2B5EF4-FFF2-40B4-BE49-F238E27FC236}">
                <a16:creationId xmlns:a16="http://schemas.microsoft.com/office/drawing/2014/main" id="{77EB2032-D870-6D79-8C2B-849BF5780E9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4547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DCFF97-65A7-CD75-1905-4D5FBB406E2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423510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514350"/>
            <a:ext cx="8839200" cy="4114800"/>
          </a:xfrm>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249195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3" name="TextBox 9">
            <a:extLst>
              <a:ext uri="{FF2B5EF4-FFF2-40B4-BE49-F238E27FC236}">
                <a16:creationId xmlns:a16="http://schemas.microsoft.com/office/drawing/2014/main" id="{9589BCC8-9115-6590-F828-77906C288E47}"/>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 8: ER, Relational, SQL Final; Module II; NoSQL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1092DA53-F6BA-D4DA-4462-98A68F04079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dirty="0"/>
          </a:p>
          <a:p>
            <a:r>
              <a:rPr lang="en-US" altLang="en-US" dirty="0"/>
              <a:t>(identity of the data, operation/verb, identity of person)</a:t>
            </a:r>
          </a:p>
          <a:p>
            <a:r>
              <a:rPr lang="en-US" altLang="en-US" dirty="0"/>
              <a:t>(</a:t>
            </a:r>
            <a:r>
              <a:rPr lang="en-US" altLang="en-US" dirty="0" err="1"/>
              <a:t>database.table</a:t>
            </a:r>
            <a:r>
              <a:rPr lang="en-US" altLang="en-US" dirty="0"/>
              <a:t>, {insert, delete, update, select}, </a:t>
            </a:r>
            <a:r>
              <a:rPr lang="en-US" altLang="en-US" dirty="0" err="1"/>
              <a:t>root@localhost</a:t>
            </a:r>
            <a:r>
              <a:rPr lang="en-US" altLang="en-US" dirty="0"/>
              <a:t>)</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Rules Discussion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8817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03314DEF-DFE9-4494-8766-E06E43289CB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113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Recursive Queries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srgbClr val="FFFF00"/>
                </a:solidFill>
                <a:effectLst/>
                <a:uLnTx/>
                <a:uFillTx/>
                <a:latin typeface="Calibri" charset="0"/>
                <a:ea typeface="ＭＳ Ｐゴシック" charset="-128"/>
                <a:cs typeface="+mn-cs"/>
              </a:rPr>
              <a:t>I do not recommend this.</a:t>
            </a:r>
          </a:p>
        </p:txBody>
      </p:sp>
      <p:sp>
        <p:nvSpPr>
          <p:cNvPr id="3" name="TextBox 9">
            <a:extLst>
              <a:ext uri="{FF2B5EF4-FFF2-40B4-BE49-F238E27FC236}">
                <a16:creationId xmlns:a16="http://schemas.microsoft.com/office/drawing/2014/main" id="{45D4FF80-DF2A-B72C-D3DA-F7F63E81EB2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59179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endParaRPr lang="en-US" altLang="en-US" sz="1600" i="1" dirty="0">
              <a:solidFill>
                <a:schemeClr val="bg1"/>
              </a:solidFill>
            </a:endParaRPr>
          </a:p>
        </p:txBody>
      </p:sp>
      <p:sp>
        <p:nvSpPr>
          <p:cNvPr id="2" name="TextBox 9">
            <a:extLst>
              <a:ext uri="{FF2B5EF4-FFF2-40B4-BE49-F238E27FC236}">
                <a16:creationId xmlns:a16="http://schemas.microsoft.com/office/drawing/2014/main" id="{53E4E1D6-8A94-70BC-434F-FEEB8190752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3" name="TextBox 9">
            <a:extLst>
              <a:ext uri="{FF2B5EF4-FFF2-40B4-BE49-F238E27FC236}">
                <a16:creationId xmlns:a16="http://schemas.microsoft.com/office/drawing/2014/main" id="{95373C99-1E3D-6A6A-04EE-D3D8D20281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20869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b="1" u="sng" dirty="0"/>
              <a:t>Every single data element (value) is guaranteed to be accessible logically with a combination of table-name, primary-key (row value), and attribute-name (column value). </a:t>
            </a:r>
            <a:r>
              <a:rPr lang="en-US" sz="1300" dirty="0"/>
              <a:t>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
        <p:nvSpPr>
          <p:cNvPr id="5" name="TextBox 4">
            <a:extLst>
              <a:ext uri="{FF2B5EF4-FFF2-40B4-BE49-F238E27FC236}">
                <a16:creationId xmlns:a16="http://schemas.microsoft.com/office/drawing/2014/main" id="{A03E8212-26F8-C041-075F-990318B8B618}"/>
              </a:ext>
            </a:extLst>
          </p:cNvPr>
          <p:cNvSpPr txBox="1"/>
          <p:nvPr/>
        </p:nvSpPr>
        <p:spPr>
          <a:xfrm>
            <a:off x="3500722" y="1657350"/>
            <a:ext cx="970715" cy="369332"/>
          </a:xfrm>
          <a:prstGeom prst="rect">
            <a:avLst/>
          </a:prstGeom>
          <a:noFill/>
        </p:spPr>
        <p:txBody>
          <a:bodyPr wrap="none" rtlCol="0">
            <a:spAutoFit/>
          </a:bodyPr>
          <a:lstStyle/>
          <a:p>
            <a:r>
              <a:rPr lang="en-US" dirty="0">
                <a:solidFill>
                  <a:srgbClr val="FF0000"/>
                </a:solidFill>
              </a:rPr>
              <a:t>URL Like</a:t>
            </a:r>
          </a:p>
        </p:txBody>
      </p:sp>
    </p:spTree>
    <p:extLst>
      <p:ext uri="{BB962C8B-B14F-4D97-AF65-F5344CB8AC3E}">
        <p14:creationId xmlns:p14="http://schemas.microsoft.com/office/powerpoint/2010/main" val="3497552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marL="0" indent="0">
              <a:spcBef>
                <a:spcPts val="0"/>
              </a:spcBef>
              <a:spcAft>
                <a:spcPts val="300"/>
              </a:spcAft>
              <a:buNone/>
            </a:pPr>
            <a:r>
              <a:rPr kumimoji="1" lang="en-US" altLang="en-US" sz="2400" b="0" i="0" u="none" strike="noStrike" kern="1200" cap="none" spc="0" normalizeH="0" baseline="0" noProof="0" dirty="0">
                <a:ln>
                  <a:noFill/>
                </a:ln>
                <a:solidFill>
                  <a:srgbClr val="000000"/>
                </a:solidFill>
                <a:effectLst/>
                <a:uLnTx/>
                <a:uFillTx/>
                <a:latin typeface="Helvetica"/>
                <a:ea typeface="MS PGothic" panose="020B0600070205080204" pitchFamily="34" charset="-128"/>
                <a:cs typeface="ＭＳ Ｐゴシック" charset="0"/>
              </a:rPr>
              <a:t>In the early days, database applications were built directly on top of file systems, which leads to:</a:t>
            </a:r>
            <a:endParaRPr lang="en-US" altLang="en-US" sz="2400" dirty="0"/>
          </a:p>
          <a:p>
            <a:pPr>
              <a:spcBef>
                <a:spcPts val="0"/>
              </a:spcBef>
              <a:spcAft>
                <a:spcPts val="300"/>
              </a:spcAft>
            </a:pPr>
            <a:r>
              <a:rPr lang="en-US" altLang="en-US" dirty="0"/>
              <a:t>Data redundancy and inconsistency: data is stored  in multiple file formats resulting in duplication of information in different files</a:t>
            </a:r>
          </a:p>
          <a:p>
            <a:pPr>
              <a:spcBef>
                <a:spcPts val="0"/>
              </a:spcBef>
              <a:spcAft>
                <a:spcPts val="300"/>
              </a:spcAft>
            </a:pPr>
            <a:r>
              <a:rPr lang="en-US" altLang="en-US" dirty="0"/>
              <a:t>Difficulty in accessing data </a:t>
            </a:r>
          </a:p>
          <a:p>
            <a:pPr lvl="1">
              <a:spcBef>
                <a:spcPts val="0"/>
              </a:spcBef>
              <a:spcAft>
                <a:spcPts val="300"/>
              </a:spcAft>
            </a:pPr>
            <a:r>
              <a:rPr lang="en-US" altLang="en-US" dirty="0"/>
              <a:t>Need to write a new program to carry out each new task</a:t>
            </a:r>
          </a:p>
          <a:p>
            <a:pPr>
              <a:spcBef>
                <a:spcPts val="0"/>
              </a:spcBef>
              <a:spcAft>
                <a:spcPts val="300"/>
              </a:spcAft>
            </a:pPr>
            <a:r>
              <a:rPr lang="en-US" altLang="en-US" dirty="0"/>
              <a:t>Data isolation </a:t>
            </a:r>
          </a:p>
          <a:p>
            <a:pPr lvl="1">
              <a:spcBef>
                <a:spcPts val="0"/>
              </a:spcBef>
              <a:spcAft>
                <a:spcPts val="300"/>
              </a:spcAft>
            </a:pPr>
            <a:r>
              <a:rPr lang="en-US" altLang="en-US" dirty="0"/>
              <a:t>Multiple files and formats</a:t>
            </a:r>
          </a:p>
          <a:p>
            <a:pPr>
              <a:spcBef>
                <a:spcPts val="0"/>
              </a:spcBef>
              <a:spcAft>
                <a:spcPts val="300"/>
              </a:spcAft>
            </a:pPr>
            <a:r>
              <a:rPr lang="en-US" altLang="en-US" dirty="0"/>
              <a:t>Integrity problems</a:t>
            </a:r>
          </a:p>
          <a:p>
            <a:pPr lvl="1">
              <a:spcBef>
                <a:spcPts val="0"/>
              </a:spcBef>
              <a:spcAft>
                <a:spcPts val="300"/>
              </a:spcAft>
            </a:pPr>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spcBef>
                <a:spcPts val="0"/>
              </a:spcBef>
              <a:spcAft>
                <a:spcPts val="300"/>
              </a:spcAft>
            </a:pPr>
            <a:r>
              <a:rPr lang="en-US" altLang="en-US" dirty="0"/>
              <a:t>Hard to add new constraints or change existing ones</a:t>
            </a:r>
          </a:p>
        </p:txBody>
      </p:sp>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Tree>
    <p:extLst>
      <p:ext uri="{BB962C8B-B14F-4D97-AF65-F5344CB8AC3E}">
        <p14:creationId xmlns:p14="http://schemas.microsoft.com/office/powerpoint/2010/main" val="3403376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p:txBody>
          <a:bodyPr/>
          <a:lstStyle/>
          <a:p>
            <a:pPr>
              <a:spcBef>
                <a:spcPts val="0"/>
              </a:spcBef>
            </a:pPr>
            <a:r>
              <a:rPr lang="en-US" altLang="en-US" sz="1800" dirty="0"/>
              <a:t>Atomicity of updates</a:t>
            </a:r>
          </a:p>
          <a:p>
            <a:pPr lvl="1">
              <a:spcBef>
                <a:spcPts val="0"/>
              </a:spcBef>
            </a:pPr>
            <a:r>
              <a:rPr lang="en-US" altLang="en-US" sz="1600" dirty="0"/>
              <a:t>Failures may leave database in an inconsistent state with partial updates carried out</a:t>
            </a:r>
          </a:p>
          <a:p>
            <a:pPr lvl="1">
              <a:spcBef>
                <a:spcPts val="0"/>
              </a:spcBef>
            </a:pPr>
            <a:r>
              <a:rPr lang="en-US" altLang="en-US" sz="1600" dirty="0"/>
              <a:t>Example: Transfer of funds from one account to another should either complete or not happen at all</a:t>
            </a:r>
          </a:p>
          <a:p>
            <a:pPr>
              <a:spcBef>
                <a:spcPts val="0"/>
              </a:spcBef>
            </a:pPr>
            <a:r>
              <a:rPr lang="en-US" altLang="en-US" sz="1800" dirty="0"/>
              <a:t>Concurrent access by multiple users</a:t>
            </a:r>
          </a:p>
          <a:p>
            <a:pPr lvl="1">
              <a:spcBef>
                <a:spcPts val="0"/>
              </a:spcBef>
            </a:pPr>
            <a:r>
              <a:rPr lang="en-US" altLang="en-US" sz="1600" dirty="0"/>
              <a:t>Concurrent access needed for performance</a:t>
            </a:r>
          </a:p>
          <a:p>
            <a:pPr lvl="1">
              <a:spcBef>
                <a:spcPts val="0"/>
              </a:spcBef>
            </a:pPr>
            <a:r>
              <a:rPr lang="en-US" altLang="en-US" sz="1600" dirty="0"/>
              <a:t>Uncontrolled concurrent accesses can lead to inconsistencies</a:t>
            </a:r>
          </a:p>
          <a:p>
            <a:pPr lvl="2">
              <a:spcBef>
                <a:spcPts val="0"/>
              </a:spcBef>
            </a:pPr>
            <a:r>
              <a:rPr lang="en-US" altLang="en-US" sz="1400" dirty="0"/>
              <a:t>Ex: Two people reading a balance (say 100) and updating it by withdrawing money (say 50 each) at the same time</a:t>
            </a:r>
          </a:p>
          <a:p>
            <a:pPr>
              <a:spcBef>
                <a:spcPts val="0"/>
              </a:spcBef>
            </a:pPr>
            <a:r>
              <a:rPr lang="en-US" altLang="en-US" sz="1800" dirty="0"/>
              <a:t>Security problems</a:t>
            </a:r>
          </a:p>
          <a:p>
            <a:pPr lvl="1">
              <a:spcBef>
                <a:spcPts val="0"/>
              </a:spcBef>
            </a:pPr>
            <a:r>
              <a:rPr lang="en-US" altLang="en-US" sz="1600" dirty="0"/>
              <a:t>Hard to provide user access to some, but not all, data</a:t>
            </a:r>
          </a:p>
          <a:p>
            <a:pPr lvl="1">
              <a:spcBef>
                <a:spcPts val="0"/>
              </a:spcBef>
            </a:pPr>
            <a:endParaRPr lang="en-US" altLang="en-US" sz="1600" dirty="0"/>
          </a:p>
          <a:p>
            <a:pPr marL="0" indent="0">
              <a:spcBef>
                <a:spcPts val="0"/>
              </a:spcBef>
              <a:buNone/>
            </a:pPr>
            <a:r>
              <a:rPr lang="en-US" altLang="en-US" sz="1800" b="1" dirty="0">
                <a:solidFill>
                  <a:srgbClr val="002060"/>
                </a:solidFill>
              </a:rPr>
              <a:t>Database systems offer solutions to all the above problems. </a:t>
            </a:r>
            <a:r>
              <a:rPr lang="en-US" altLang="en-US" sz="1800" dirty="0"/>
              <a:t>In m</a:t>
            </a:r>
            <a:r>
              <a:rPr kumimoji="0" lang="en-US" sz="1600" b="0" i="0" u="none" strike="noStrike" kern="1200" cap="none" spc="0" normalizeH="0" baseline="0" noProof="0" dirty="0" err="1">
                <a:ln>
                  <a:noFill/>
                </a:ln>
                <a:solidFill>
                  <a:srgbClr val="000000"/>
                </a:solidFill>
                <a:effectLst/>
                <a:uLnTx/>
                <a:uFillTx/>
                <a:latin typeface="Calibri" charset="0"/>
                <a:ea typeface="ＭＳ Ｐゴシック" charset="-128"/>
                <a:cs typeface="+mn-cs"/>
              </a:rPr>
              <a:t>odule</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I, we explored how users interact with the (some) of the functions through DDL and DML. In module II, we will explore </a:t>
            </a:r>
            <a:r>
              <a:rPr kumimoji="0" lang="en-US" sz="1600" b="0" i="1" u="none" strike="noStrike" kern="1200" cap="none" spc="0" normalizeH="0" baseline="0" noProof="0" dirty="0">
                <a:ln>
                  <a:noFill/>
                </a:ln>
                <a:solidFill>
                  <a:srgbClr val="000000"/>
                </a:solidFill>
                <a:effectLst/>
                <a:uLnTx/>
                <a:uFillTx/>
                <a:latin typeface="Calibri" charset="0"/>
                <a:ea typeface="ＭＳ Ｐゴシック" charset="-128"/>
                <a:cs typeface="+mn-cs"/>
              </a:rPr>
              <a:t>how</a:t>
            </a:r>
            <a:r>
              <a:rPr kumimoji="0" lang="en-US" sz="1600" b="0" i="0" u="none" strike="noStrike" kern="1200" cap="none" spc="0" normalizeH="0" baseline="0" noProof="0" dirty="0">
                <a:ln>
                  <a:noFill/>
                </a:ln>
                <a:solidFill>
                  <a:srgbClr val="000000"/>
                </a:solidFill>
                <a:effectLst/>
                <a:uLnTx/>
                <a:uFillTx/>
                <a:latin typeface="Calibri" charset="0"/>
                <a:ea typeface="ＭＳ Ｐゴシック" charset="-128"/>
                <a:cs typeface="+mn-cs"/>
              </a:rPr>
              <a:t> DBMS implement the capabilities “under the covers.”</a:t>
            </a:r>
            <a:endParaRPr lang="en-US" altLang="en-US" sz="1600" b="1" dirty="0">
              <a:solidFill>
                <a:srgbClr val="002060"/>
              </a:solidFill>
            </a:endParaRPr>
          </a:p>
          <a:p>
            <a:pPr lvl="1">
              <a:spcBef>
                <a:spcPts val="0"/>
              </a:spcBef>
            </a:pPr>
            <a:endParaRPr lang="en-US" altLang="en-US" sz="1600" dirty="0"/>
          </a:p>
          <a:p>
            <a:pPr marL="342900" lvl="1" indent="0">
              <a:spcBef>
                <a:spcPts val="0"/>
              </a:spcBef>
              <a:buNone/>
            </a:pPr>
            <a:endParaRPr lang="en-US" altLang="en-US" sz="1600" dirty="0"/>
          </a:p>
          <a:p>
            <a:pPr>
              <a:spcBef>
                <a:spcPts val="0"/>
              </a:spcBef>
              <a:buNone/>
            </a:pPr>
            <a:r>
              <a:rPr lang="en-US" altLang="en-US" sz="1800" b="1" dirty="0">
                <a:solidFill>
                  <a:srgbClr val="002060"/>
                </a:solidFill>
              </a:rPr>
              <a:t>    </a:t>
            </a:r>
          </a:p>
        </p:txBody>
      </p:sp>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2" name="TextBox 1">
            <a:extLst>
              <a:ext uri="{FF2B5EF4-FFF2-40B4-BE49-F238E27FC236}">
                <a16:creationId xmlns:a16="http://schemas.microsoft.com/office/drawing/2014/main" id="{3E0F4C28-EA73-3549-A75D-9E9F0A19B0EA}"/>
              </a:ext>
            </a:extLst>
          </p:cNvPr>
          <p:cNvSpPr txBox="1"/>
          <p:nvPr/>
        </p:nvSpPr>
        <p:spPr>
          <a:xfrm>
            <a:off x="4218115" y="4681835"/>
            <a:ext cx="364202" cy="369332"/>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a:t>
            </a:r>
          </a:p>
        </p:txBody>
      </p:sp>
    </p:spTree>
    <p:extLst>
      <p:ext uri="{BB962C8B-B14F-4D97-AF65-F5344CB8AC3E}">
        <p14:creationId xmlns:p14="http://schemas.microsoft.com/office/powerpoint/2010/main" val="1005301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Input/Output</a:t>
            </a: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 (IO)</a:t>
            </a:r>
          </a:p>
        </p:txBody>
      </p:sp>
      <p:sp>
        <p:nvSpPr>
          <p:cNvPr id="2" name="TextBox 9">
            <a:extLst>
              <a:ext uri="{FF2B5EF4-FFF2-40B4-BE49-F238E27FC236}">
                <a16:creationId xmlns:a16="http://schemas.microsoft.com/office/drawing/2014/main" id="{162BDF0D-CACF-A3AC-A1EB-AD81B13CE1AB}"/>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035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758B2F7D-08DB-4ED7-9A17-6FAED6DF0C90}"/>
              </a:ext>
            </a:extLst>
          </p:cNvPr>
          <p:cNvSpPr>
            <a:spLocks noGrp="1" noChangeArrowheads="1"/>
          </p:cNvSpPr>
          <p:nvPr>
            <p:ph idx="1"/>
          </p:nvPr>
        </p:nvSpPr>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2" name="Text Box 7">
            <a:extLst>
              <a:ext uri="{FF2B5EF4-FFF2-40B4-BE49-F238E27FC236}">
                <a16:creationId xmlns:a16="http://schemas.microsoft.com/office/drawing/2014/main" id="{8E1336F6-DF4C-6D5B-002F-E1FFBE6844FC}"/>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2301628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72095"/>
            <a:ext cx="409369"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5567022-ABD9-270C-0C36-63C8F68B5DF9}"/>
              </a:ext>
            </a:extLst>
          </p:cNvPr>
          <p:cNvSpPr/>
          <p:nvPr/>
        </p:nvSpPr>
        <p:spPr>
          <a:xfrm>
            <a:off x="6909532" y="191430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DC</a:t>
            </a:r>
          </a:p>
        </p:txBody>
      </p:sp>
      <p:sp>
        <p:nvSpPr>
          <p:cNvPr id="15" name="Rounded Rectangle 14">
            <a:extLst>
              <a:ext uri="{FF2B5EF4-FFF2-40B4-BE49-F238E27FC236}">
                <a16:creationId xmlns:a16="http://schemas.microsoft.com/office/drawing/2014/main" id="{1FB6D180-7EA4-72BE-4394-795F2093D811}"/>
              </a:ext>
            </a:extLst>
          </p:cNvPr>
          <p:cNvSpPr/>
          <p:nvPr/>
        </p:nvSpPr>
        <p:spPr>
          <a:xfrm>
            <a:off x="7984006" y="189865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NC</a:t>
            </a:r>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911057" y="2807299"/>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stCxn id="14" idx="2"/>
            <a:endCxn id="17" idx="1"/>
          </p:cNvCxnSpPr>
          <p:nvPr/>
        </p:nvCxnSpPr>
        <p:spPr>
          <a:xfrm>
            <a:off x="7176232" y="2419350"/>
            <a:ext cx="39625" cy="387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a:t>
            </a:r>
            <a:r>
              <a:rPr lang="en-US" sz="1300" b="1" u="sng" dirty="0"/>
              <a:t>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b="1" u="sng" dirty="0"/>
              <a:t>Rule 10: Integrity Independence</a:t>
            </a:r>
          </a:p>
          <a:p>
            <a:pPr marL="0" indent="0">
              <a:buNone/>
            </a:pPr>
            <a:r>
              <a:rPr lang="en-US" sz="1300" b="1" u="sng"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 name="Text Box 7">
            <a:extLst>
              <a:ext uri="{FF2B5EF4-FFF2-40B4-BE49-F238E27FC236}">
                <a16:creationId xmlns:a16="http://schemas.microsoft.com/office/drawing/2014/main" id="{D5CE7F4B-76C5-0F3D-763E-F76785286E5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140765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solidFill>
                  <a:srgbClr val="FF0000"/>
                </a:solidFill>
              </a:rPr>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2" name="TextBox 1">
            <a:extLst>
              <a:ext uri="{FF2B5EF4-FFF2-40B4-BE49-F238E27FC236}">
                <a16:creationId xmlns:a16="http://schemas.microsoft.com/office/drawing/2014/main" id="{A3424111-8E70-3646-BE83-ACE662499A81}"/>
              </a:ext>
            </a:extLst>
          </p:cNvPr>
          <p:cNvSpPr txBox="1"/>
          <p:nvPr/>
        </p:nvSpPr>
        <p:spPr>
          <a:xfrm>
            <a:off x="6200915" y="3933526"/>
            <a:ext cx="2644635"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Despite the radically different</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implementation, it has a</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disk oriented API.</a:t>
            </a:r>
          </a:p>
        </p:txBody>
      </p:sp>
      <p:sp>
        <p:nvSpPr>
          <p:cNvPr id="3" name="Text Box 7">
            <a:extLst>
              <a:ext uri="{FF2B5EF4-FFF2-40B4-BE49-F238E27FC236}">
                <a16:creationId xmlns:a16="http://schemas.microsoft.com/office/drawing/2014/main" id="{0CA44FFB-B7D0-7660-DD14-3E44E96521A0}"/>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29945250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Continued</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p:txBody>
          <a:bodyPr/>
          <a:lstStyle/>
          <a:p>
            <a:pPr>
              <a:spcAft>
                <a:spcPts val="0"/>
              </a:spcAft>
            </a:pPr>
            <a:r>
              <a:rPr lang="en-US" altLang="en-US" sz="1600" b="1" dirty="0">
                <a:solidFill>
                  <a:srgbClr val="002060"/>
                </a:solidFill>
              </a:rPr>
              <a:t>Read-write head</a:t>
            </a:r>
            <a:r>
              <a:rPr lang="en-US" altLang="en-US" sz="1600" dirty="0">
                <a:solidFill>
                  <a:srgbClr val="002060"/>
                </a:solidFill>
              </a:rPr>
              <a:t> </a:t>
            </a:r>
          </a:p>
          <a:p>
            <a:pPr>
              <a:spcAft>
                <a:spcPts val="0"/>
              </a:spcAft>
            </a:pPr>
            <a:r>
              <a:rPr lang="en-US" altLang="en-US" sz="1600" dirty="0"/>
              <a:t>Surface of platter divided into circular </a:t>
            </a:r>
            <a:r>
              <a:rPr lang="en-US" altLang="en-US" sz="1600" b="1" dirty="0">
                <a:solidFill>
                  <a:srgbClr val="002060"/>
                </a:solidFill>
              </a:rPr>
              <a:t>tracks</a:t>
            </a:r>
          </a:p>
          <a:p>
            <a:pPr lvl="1">
              <a:spcAft>
                <a:spcPts val="0"/>
              </a:spcAft>
            </a:pPr>
            <a:r>
              <a:rPr lang="en-US" altLang="en-US" sz="1400" dirty="0"/>
              <a:t>Over 50K-100K tracks per platter on typical hard disks</a:t>
            </a:r>
          </a:p>
          <a:p>
            <a:pPr>
              <a:spcAft>
                <a:spcPts val="0"/>
              </a:spcAft>
            </a:pPr>
            <a:r>
              <a:rPr lang="en-US" altLang="en-US" sz="1600" dirty="0"/>
              <a:t>Each track is divided into </a:t>
            </a:r>
            <a:r>
              <a:rPr lang="en-US" altLang="en-US" sz="1600" b="1" dirty="0">
                <a:solidFill>
                  <a:srgbClr val="002060"/>
                </a:solidFill>
              </a:rPr>
              <a:t>sectors</a:t>
            </a:r>
            <a:r>
              <a:rPr lang="en-US" altLang="en-US" sz="1600" b="1" dirty="0"/>
              <a:t>.</a:t>
            </a:r>
            <a:r>
              <a:rPr lang="en-US" altLang="en-US" sz="1600" dirty="0"/>
              <a:t>  </a:t>
            </a:r>
          </a:p>
          <a:p>
            <a:pPr lvl="1">
              <a:spcAft>
                <a:spcPts val="0"/>
              </a:spcAft>
            </a:pPr>
            <a:r>
              <a:rPr lang="en-US" altLang="en-US" sz="1400" dirty="0"/>
              <a:t>A sector is the smallest unit of data that can be read or written.</a:t>
            </a:r>
          </a:p>
          <a:p>
            <a:pPr lvl="1">
              <a:spcAft>
                <a:spcPts val="0"/>
              </a:spcAft>
            </a:pPr>
            <a:r>
              <a:rPr lang="en-US" altLang="en-US" sz="1400" dirty="0"/>
              <a:t>Sector size typically 512 bytes</a:t>
            </a:r>
          </a:p>
          <a:p>
            <a:pPr lvl="1">
              <a:spcAft>
                <a:spcPts val="0"/>
              </a:spcAft>
            </a:pPr>
            <a:r>
              <a:rPr lang="en-US" altLang="en-US" sz="1400" dirty="0"/>
              <a:t>Typical sectors per track: 500 to 1000 (on inner tracks) to 1000 to 2000 (on outer tracks)</a:t>
            </a:r>
          </a:p>
          <a:p>
            <a:pPr>
              <a:spcAft>
                <a:spcPts val="0"/>
              </a:spcAft>
            </a:pPr>
            <a:r>
              <a:rPr lang="en-US" altLang="en-US" sz="1600" dirty="0"/>
              <a:t>To read/write a sector</a:t>
            </a:r>
          </a:p>
          <a:p>
            <a:pPr lvl="1">
              <a:spcAft>
                <a:spcPts val="0"/>
              </a:spcAft>
            </a:pPr>
            <a:r>
              <a:rPr lang="en-US" altLang="en-US" sz="1400" dirty="0"/>
              <a:t>disk arm swings to position head on right track</a:t>
            </a:r>
          </a:p>
          <a:p>
            <a:pPr lvl="1">
              <a:spcAft>
                <a:spcPts val="0"/>
              </a:spcAft>
            </a:pPr>
            <a:r>
              <a:rPr lang="en-US" altLang="en-US" sz="1400" dirty="0"/>
              <a:t>platter spins continually; data is read/written as sector passes under head</a:t>
            </a:r>
          </a:p>
          <a:p>
            <a:pPr>
              <a:spcAft>
                <a:spcPts val="0"/>
              </a:spcAft>
            </a:pPr>
            <a:r>
              <a:rPr lang="en-US" altLang="en-US" sz="1600" dirty="0"/>
              <a:t>Head-disk assemblies </a:t>
            </a:r>
          </a:p>
          <a:p>
            <a:pPr lvl="1">
              <a:spcAft>
                <a:spcPts val="0"/>
              </a:spcAft>
            </a:pPr>
            <a:r>
              <a:rPr lang="en-US" altLang="en-US" sz="1400" dirty="0"/>
              <a:t>multiple disk platters on a single spindle (1 to 5 usually)</a:t>
            </a:r>
          </a:p>
          <a:p>
            <a:pPr lvl="1">
              <a:spcAft>
                <a:spcPts val="0"/>
              </a:spcAft>
            </a:pPr>
            <a:r>
              <a:rPr lang="en-US" altLang="en-US" sz="1400" dirty="0"/>
              <a:t>one head per platter, mounted on a common arm.</a:t>
            </a:r>
          </a:p>
          <a:p>
            <a:pPr>
              <a:spcAft>
                <a:spcPts val="0"/>
              </a:spcAft>
            </a:pPr>
            <a:r>
              <a:rPr lang="en-US" altLang="en-US" sz="1600" b="1" dirty="0">
                <a:solidFill>
                  <a:srgbClr val="002060"/>
                </a:solidFill>
              </a:rPr>
              <a:t>Cylinder</a:t>
            </a:r>
            <a:r>
              <a:rPr lang="en-US" altLang="en-US" sz="1600" i="1" dirty="0"/>
              <a:t> </a:t>
            </a:r>
            <a:r>
              <a:rPr lang="en-US" altLang="en-US" sz="1600" i="1" dirty="0" err="1"/>
              <a:t>i</a:t>
            </a:r>
            <a:r>
              <a:rPr lang="en-US" altLang="en-US" sz="1600" b="1" i="1" dirty="0"/>
              <a:t> </a:t>
            </a:r>
            <a:r>
              <a:rPr lang="en-US" altLang="en-US" sz="1600" dirty="0"/>
              <a:t>consists of </a:t>
            </a:r>
            <a:r>
              <a:rPr lang="en-US" altLang="en-US" sz="1600" i="1" dirty="0" err="1"/>
              <a:t>i</a:t>
            </a:r>
            <a:r>
              <a:rPr lang="en-US" altLang="en-US" sz="1600" baseline="30000" dirty="0" err="1"/>
              <a:t>th</a:t>
            </a:r>
            <a:r>
              <a:rPr lang="en-US" altLang="en-US" sz="1600" dirty="0"/>
              <a:t> track of all the platters </a:t>
            </a:r>
          </a:p>
        </p:txBody>
      </p:sp>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 name="Text Box 7">
            <a:extLst>
              <a:ext uri="{FF2B5EF4-FFF2-40B4-BE49-F238E27FC236}">
                <a16:creationId xmlns:a16="http://schemas.microsoft.com/office/drawing/2014/main" id="{450C1D2D-59A1-6424-4E57-611D6BC8389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04748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pitchFamily="-65" charset="2"/>
              <a:buChar char="n"/>
              <a:tabLst/>
              <a:defRPr/>
            </a:pPr>
            <a:endPar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 Box 7">
            <a:extLst>
              <a:ext uri="{FF2B5EF4-FFF2-40B4-BE49-F238E27FC236}">
                <a16:creationId xmlns:a16="http://schemas.microsoft.com/office/drawing/2014/main" id="{35F7D621-A436-F078-636F-0A4826CE66C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89727372"/>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p:txBody>
          <a:bodyPr/>
          <a:lstStyle/>
          <a:p>
            <a:pPr>
              <a:spcAft>
                <a:spcPts val="0"/>
              </a:spcAft>
            </a:pPr>
            <a:r>
              <a:rPr lang="en-IN" sz="1600" b="1" dirty="0">
                <a:solidFill>
                  <a:srgbClr val="002060"/>
                </a:solidFill>
              </a:rPr>
              <a:t>Disk block </a:t>
            </a:r>
            <a:r>
              <a:rPr lang="en-IN" sz="1600" dirty="0"/>
              <a:t>is a logical unit for storage allocation and retrieval</a:t>
            </a:r>
          </a:p>
          <a:p>
            <a:pPr lvl="1">
              <a:spcAft>
                <a:spcPts val="0"/>
              </a:spcAft>
            </a:pPr>
            <a:r>
              <a:rPr lang="en-IN" sz="1400" dirty="0"/>
              <a:t>4 to 16 kilobytes typically</a:t>
            </a:r>
          </a:p>
          <a:p>
            <a:pPr lvl="2">
              <a:spcAft>
                <a:spcPts val="0"/>
              </a:spcAft>
            </a:pPr>
            <a:r>
              <a:rPr lang="en-US" altLang="en-US" sz="1200" dirty="0"/>
              <a:t>Smaller blocks: more transfers from disk</a:t>
            </a:r>
          </a:p>
          <a:p>
            <a:pPr lvl="2">
              <a:spcAft>
                <a:spcPts val="0"/>
              </a:spcAft>
            </a:pPr>
            <a:r>
              <a:rPr lang="en-US" altLang="en-US" sz="1200" dirty="0"/>
              <a:t>Larger blocks:  more space wasted due to partially filled blocks</a:t>
            </a:r>
            <a:endParaRPr lang="en-IN" sz="1200" dirty="0"/>
          </a:p>
          <a:p>
            <a:pPr>
              <a:spcAft>
                <a:spcPts val="0"/>
              </a:spcAft>
            </a:pPr>
            <a:r>
              <a:rPr lang="en-IN" sz="1600" b="1" dirty="0">
                <a:solidFill>
                  <a:srgbClr val="002060"/>
                </a:solidFill>
              </a:rPr>
              <a:t>Sequential access pattern</a:t>
            </a:r>
            <a:endParaRPr lang="en-IN" sz="1600" dirty="0"/>
          </a:p>
          <a:p>
            <a:pPr lvl="1">
              <a:spcAft>
                <a:spcPts val="0"/>
              </a:spcAft>
            </a:pPr>
            <a:r>
              <a:rPr lang="en-IN" sz="1400" dirty="0"/>
              <a:t>Successive requests are for successive disk blocks</a:t>
            </a:r>
          </a:p>
          <a:p>
            <a:pPr lvl="1">
              <a:spcAft>
                <a:spcPts val="0"/>
              </a:spcAft>
            </a:pPr>
            <a:r>
              <a:rPr lang="en-IN" sz="1400" dirty="0"/>
              <a:t>Disk seek required only for first block</a:t>
            </a:r>
          </a:p>
          <a:p>
            <a:pPr>
              <a:spcAft>
                <a:spcPts val="0"/>
              </a:spcAft>
            </a:pPr>
            <a:r>
              <a:rPr lang="en-IN" sz="1600" b="1" dirty="0">
                <a:solidFill>
                  <a:srgbClr val="002060"/>
                </a:solidFill>
              </a:rPr>
              <a:t>Random access pattern</a:t>
            </a:r>
          </a:p>
          <a:p>
            <a:pPr lvl="1">
              <a:spcAft>
                <a:spcPts val="0"/>
              </a:spcAft>
            </a:pPr>
            <a:r>
              <a:rPr lang="en-IN" sz="1400" dirty="0"/>
              <a:t>Successive requests are for blocks that can be anywhere on disk</a:t>
            </a:r>
          </a:p>
          <a:p>
            <a:pPr lvl="1">
              <a:spcAft>
                <a:spcPts val="0"/>
              </a:spcAft>
            </a:pPr>
            <a:r>
              <a:rPr lang="en-IN" sz="1400" dirty="0"/>
              <a:t>Each access requires a seek</a:t>
            </a:r>
          </a:p>
          <a:p>
            <a:pPr lvl="1">
              <a:spcAft>
                <a:spcPts val="0"/>
              </a:spcAft>
            </a:pPr>
            <a:r>
              <a:rPr lang="en-IN" sz="1400" dirty="0"/>
              <a:t>Transfer rates are low since a lot of time is wasted in seeks</a:t>
            </a:r>
          </a:p>
          <a:p>
            <a:pPr>
              <a:spcAft>
                <a:spcPts val="0"/>
              </a:spcAft>
            </a:pPr>
            <a:r>
              <a:rPr lang="en-IN" sz="1600" b="1" dirty="0">
                <a:solidFill>
                  <a:srgbClr val="002060"/>
                </a:solidFill>
              </a:rPr>
              <a:t>I/O operations per second (IOPS)</a:t>
            </a:r>
          </a:p>
          <a:p>
            <a:pPr lvl="1">
              <a:spcAft>
                <a:spcPts val="0"/>
              </a:spcAft>
            </a:pPr>
            <a:r>
              <a:rPr lang="en-IN" sz="1400" dirty="0"/>
              <a:t>Number of random block reads that a disk can support per second</a:t>
            </a:r>
          </a:p>
          <a:p>
            <a:pPr lvl="1">
              <a:spcAft>
                <a:spcPts val="0"/>
              </a:spcAft>
            </a:pPr>
            <a:r>
              <a:rPr lang="en-IN" sz="1400" dirty="0"/>
              <a:t>50 to 200 IOPS on current generation magnetic disks</a:t>
            </a:r>
          </a:p>
        </p:txBody>
      </p:sp>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4" name="Text Box 7">
            <a:extLst>
              <a:ext uri="{FF2B5EF4-FFF2-40B4-BE49-F238E27FC236}">
                <a16:creationId xmlns:a16="http://schemas.microsoft.com/office/drawing/2014/main" id="{AA6A55D0-2897-6ACA-BE91-2A98FECCEBD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59508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2" name="Text Box 7">
            <a:extLst>
              <a:ext uri="{FF2B5EF4-FFF2-40B4-BE49-F238E27FC236}">
                <a16:creationId xmlns:a16="http://schemas.microsoft.com/office/drawing/2014/main" id="{E7A4B683-0119-EDF7-5201-E508289EFB3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6894716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1600" dirty="0">
                <a:solidFill>
                  <a:srgbClr val="008800"/>
                </a:solidFill>
                <a:latin typeface="-apple-system" charset="0"/>
                <a:hlinkClick r:id="rId2" tooltip="data_storage:chs"/>
              </a:rPr>
              <a:t>CHS</a:t>
            </a:r>
            <a:r>
              <a:rPr lang="en-US" sz="1600" dirty="0">
                <a:solidFill>
                  <a:srgbClr val="212529"/>
                </a:solidFill>
                <a:latin typeface="-apple-system" charset="0"/>
              </a:rPr>
              <a:t> addresses can be converted to LBA addresses using the following formula:</a:t>
            </a:r>
          </a:p>
          <a:p>
            <a:pPr marL="350837" lvl="1" indent="0">
              <a:buNone/>
            </a:pPr>
            <a:r>
              <a:rPr lang="en-US" sz="1400" dirty="0"/>
              <a:t>LBA = (( C x HPC ) + H ) x SPT + S </a:t>
            </a:r>
            <a:r>
              <a:rPr lang="mr-IN" sz="1400" dirty="0"/>
              <a:t>–</a:t>
            </a:r>
            <a:r>
              <a:rPr lang="en-US" sz="1400" dirty="0"/>
              <a:t> 1</a:t>
            </a:r>
          </a:p>
          <a:p>
            <a:pPr marL="350837" lvl="1" indent="0">
              <a:buNone/>
            </a:pPr>
            <a:r>
              <a:rPr lang="en-US" sz="1400" dirty="0">
                <a:solidFill>
                  <a:srgbClr val="212529"/>
                </a:solidFill>
                <a:latin typeface="-apple-system" charset="0"/>
              </a:rPr>
              <a:t>where,</a:t>
            </a:r>
          </a:p>
          <a:p>
            <a:pPr lvl="1">
              <a:buFont typeface="Arial" charset="0"/>
              <a:buChar char="•"/>
            </a:pPr>
            <a:r>
              <a:rPr lang="en-US" sz="1400" dirty="0">
                <a:solidFill>
                  <a:srgbClr val="212529"/>
                </a:solidFill>
                <a:latin typeface="-apple-system" charset="0"/>
              </a:rPr>
              <a:t>C, H and S are the cylinder number, the head number, and the sector number</a:t>
            </a:r>
          </a:p>
          <a:p>
            <a:pPr lvl="1">
              <a:buFont typeface="Arial" charset="0"/>
              <a:buChar char="•"/>
            </a:pPr>
            <a:r>
              <a:rPr lang="en-US" sz="1400" dirty="0">
                <a:solidFill>
                  <a:srgbClr val="212529"/>
                </a:solidFill>
                <a:latin typeface="-apple-system" charset="0"/>
              </a:rPr>
              <a:t>LBA is the logical block address</a:t>
            </a:r>
          </a:p>
          <a:p>
            <a:pPr lvl="1">
              <a:buFont typeface="Arial" charset="0"/>
              <a:buChar char="•"/>
            </a:pPr>
            <a:r>
              <a:rPr lang="en-US" sz="1400" dirty="0">
                <a:solidFill>
                  <a:srgbClr val="212529"/>
                </a:solidFill>
                <a:latin typeface="-apple-system" charset="0"/>
              </a:rPr>
              <a:t>HPC is the number of heads per cylinder</a:t>
            </a:r>
          </a:p>
          <a:p>
            <a:pPr lvl="1">
              <a:buFont typeface="Arial" charset="0"/>
              <a:buChar char="•"/>
            </a:pPr>
            <a:r>
              <a:rPr lang="en-US" sz="1400" dirty="0">
                <a:solidFill>
                  <a:srgbClr val="212529"/>
                </a:solidFill>
                <a:latin typeface="-apple-system" charset="0"/>
              </a:rPr>
              <a:t>SPT is the number of sectors per track</a:t>
            </a:r>
            <a:br>
              <a:rPr lang="en-US" sz="1400" dirty="0">
                <a:solidFill>
                  <a:srgbClr val="212529"/>
                </a:solidFill>
                <a:latin typeface="-apple-system" charset="0"/>
              </a:rPr>
            </a:br>
            <a:endParaRPr lang="en-US" sz="1400" dirty="0">
              <a:solidFill>
                <a:srgbClr val="212529"/>
              </a:solidFill>
              <a:latin typeface="-apple-system" charset="0"/>
            </a:endParaRPr>
          </a:p>
          <a:p>
            <a:pPr marL="350837" lvl="1" indent="0">
              <a:buNone/>
            </a:pPr>
            <a:r>
              <a:rPr lang="en-US" dirty="0">
                <a:solidFill>
                  <a:srgbClr val="212529"/>
                </a:solidFill>
                <a:latin typeface="-apple-system" charset="0"/>
              </a:rPr>
              <a:t>Devices have configuration and metadata</a:t>
            </a:r>
            <a:br>
              <a:rPr lang="en-US" dirty="0">
                <a:solidFill>
                  <a:srgbClr val="212529"/>
                </a:solidFill>
                <a:latin typeface="-apple-system" charset="0"/>
              </a:rPr>
            </a:br>
            <a:r>
              <a:rPr lang="en-US" dirty="0">
                <a:solidFill>
                  <a:srgbClr val="212529"/>
                </a:solidFill>
                <a:latin typeface="-apple-system" charset="0"/>
              </a:rPr>
              <a:t>APIs that allow storage manager to</a:t>
            </a:r>
            <a:endParaRPr lang="en-US" sz="1200" dirty="0">
              <a:solidFill>
                <a:srgbClr val="212529"/>
              </a:solidFill>
              <a:latin typeface="-apple-system" charset="0"/>
            </a:endParaRPr>
          </a:p>
          <a:p>
            <a:pPr marL="971550" lvl="2" indent="-285750" fontAlgn="auto">
              <a:spcBef>
                <a:spcPts val="0"/>
              </a:spcBef>
              <a:buClrTx/>
            </a:pPr>
            <a:r>
              <a:rPr lang="en-US" sz="1200" dirty="0"/>
              <a:t>Map between LBA and CHS</a:t>
            </a:r>
          </a:p>
          <a:p>
            <a:pPr marL="971550" lvl="2" indent="-285750" fontAlgn="auto">
              <a:spcBef>
                <a:spcPts val="0"/>
              </a:spcBef>
              <a:buClrTx/>
            </a:pPr>
            <a:r>
              <a:rPr lang="en-US" sz="1200" dirty="0"/>
              <a:t>To optimize block placement</a:t>
            </a:r>
          </a:p>
          <a:p>
            <a:pPr marL="971550" lvl="2" indent="-285750" fontAlgn="auto">
              <a:spcBef>
                <a:spcPts val="0"/>
              </a:spcBef>
              <a:buClrTx/>
            </a:pPr>
            <a:r>
              <a:rPr lang="en-US" sz="1200" dirty="0"/>
              <a:t>Based on access patterns, statistics,</a:t>
            </a:r>
            <a:br>
              <a:rPr lang="en-US" sz="1200" dirty="0"/>
            </a:br>
            <a:r>
              <a:rPr lang="en-US" sz="1200" dirty="0"/>
              <a:t>data schema, etc.</a:t>
            </a:r>
          </a:p>
          <a:p>
            <a:pPr marL="636587" lvl="1" indent="-285750" fontAlgn="auto">
              <a:spcBef>
                <a:spcPts val="0"/>
              </a:spcBef>
              <a:buClrTx/>
            </a:pPr>
            <a:endParaRPr lang="en-US" sz="14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3B160-463D-6F8D-941F-56C8308DA57F}"/>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1589964" y="3475812"/>
            <a:ext cx="170597" cy="689212"/>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1582003" y="4171950"/>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023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4A0658A-2F6D-E6AB-CD5A-705C6B232C3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4551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19474" cy="369332"/>
          </a:xfrm>
          <a:prstGeom prst="rect">
            <a:avLst/>
          </a:prstGeom>
          <a:noFill/>
        </p:spPr>
        <p:txBody>
          <a:bodyPr wrap="none" rtlCol="0">
            <a:spAutoFit/>
          </a:bodyPr>
          <a:lstStyle/>
          <a:p>
            <a:r>
              <a:rPr lang="en-US" dirty="0"/>
              <a:t>Relational</a:t>
            </a:r>
          </a:p>
        </p:txBody>
      </p:sp>
    </p:spTree>
    <p:extLst>
      <p:ext uri="{BB962C8B-B14F-4D97-AF65-F5344CB8AC3E}">
        <p14:creationId xmlns:p14="http://schemas.microsoft.com/office/powerpoint/2010/main" val="3129611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742950"/>
            <a:ext cx="5018189" cy="3362338"/>
          </a:xfrm>
          <a:prstGeom prst="rect">
            <a:avLst/>
          </a:prstGeom>
          <a:ln>
            <a:solidFill>
              <a:schemeClr val="tx1"/>
            </a:solidFill>
          </a:ln>
        </p:spPr>
      </p:pic>
    </p:spTree>
    <p:extLst>
      <p:ext uri="{BB962C8B-B14F-4D97-AF65-F5344CB8AC3E}">
        <p14:creationId xmlns:p14="http://schemas.microsoft.com/office/powerpoint/2010/main" val="19169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C4B86F14-43D1-B64D-7A51-D2343EE125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Lecture 8: ER, Relational, SQL Final; Module II; NoSQL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537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a:effectLst/>
                        </a:rPr>
                        <a:t>mysqld/Oracle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a:effectLst/>
                        </a:rPr>
                        <a:t>mongod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68154</TotalTime>
  <Words>7450</Words>
  <Application>Microsoft Macintosh PowerPoint</Application>
  <PresentationFormat>On-screen Show (16:9)</PresentationFormat>
  <Paragraphs>796</Paragraphs>
  <Slides>95</Slides>
  <Notes>38</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95</vt:i4>
      </vt:variant>
    </vt:vector>
  </HeadingPairs>
  <TitlesOfParts>
    <vt:vector size="114" baseType="lpstr">
      <vt:lpstr>-apple-system</vt: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6_db-5-grey</vt:lpstr>
      <vt:lpstr>2_db-5-grey</vt:lpstr>
      <vt:lpstr>2_Office Theme</vt:lpstr>
      <vt:lpstr>8_db-5-grey</vt:lpstr>
      <vt:lpstr>3_Office Theme</vt:lpstr>
      <vt:lpstr>9_db-5-grey</vt:lpstr>
      <vt:lpstr>PowerPoint Presentation</vt:lpstr>
      <vt:lpstr>PowerPoint Presentation</vt:lpstr>
      <vt:lpstr>PowerPoint Presentation</vt:lpstr>
      <vt:lpstr>Codd’s 12 Rules</vt:lpstr>
      <vt:lpstr>Codd’s 12 Rules</vt:lpstr>
      <vt:lpstr>PowerPoint Presentation</vt:lpstr>
      <vt:lpstr>Mapping Cardinality Constraints</vt:lpstr>
      <vt:lpstr>Aggregation</vt:lpstr>
      <vt:lpstr>Aggregation (Cont.)</vt:lpstr>
      <vt:lpstr>Aggregation (Cont.)</vt:lpstr>
      <vt:lpstr>Reduction to Relational Schemas</vt:lpstr>
      <vt:lpstr>Specialization</vt:lpstr>
      <vt:lpstr>PowerPoint Presentation</vt:lpstr>
      <vt:lpstr>PowerPoint Presentation</vt:lpstr>
      <vt:lpstr>Comparison</vt:lpstr>
      <vt:lpstr>Comparison – Some Details</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PowerPoint Presentation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610</cp:revision>
  <cp:lastPrinted>2021-09-23T10:10:07Z</cp:lastPrinted>
  <dcterms:created xsi:type="dcterms:W3CDTF">2010-04-12T23:12:02Z</dcterms:created>
  <dcterms:modified xsi:type="dcterms:W3CDTF">2023-11-03T16:42:30Z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